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Unbounded"/>
      <p:regular r:id="rId15"/>
    </p:embeddedFont>
    <p:embeddedFont>
      <p:font typeface="Unbounded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97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Preprocessing: Preparing Your Data for Success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962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preprocessing transforms raw data into an understandable format. It improves accuracy, efficiency, and model performance. Common techniques include cleaning, transformation, and reduction. Proper preprocessing is crucial for reliable results.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019919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56C9F2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93656" y="6152555"/>
            <a:ext cx="13596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Open Sans Medium" pitchFamily="34" charset="0"/>
                <a:ea typeface="Open Sans Medium" pitchFamily="34" charset="-122"/>
                <a:cs typeface="Open Sans Medium" pitchFamily="34" charset="-120"/>
              </a:rPr>
              <a:t>NK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6003012"/>
            <a:ext cx="175974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Naveen K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0787"/>
            <a:ext cx="75062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Step 1: Data Cleaning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0654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Handling Missing Values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4201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Deletion (when appropriate)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8421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Imputation: Mean, Median, Mode, KNN Imputation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1409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5732145"/>
            <a:ext cx="3978116" cy="702945"/>
          </a:xfrm>
          <a:prstGeom prst="roundRect">
            <a:avLst>
              <a:gd name="adj" fmla="val 13553"/>
            </a:avLst>
          </a:prstGeom>
          <a:solidFill>
            <a:srgbClr val="D6F5EE"/>
          </a:solidFill>
          <a:ln/>
        </p:spPr>
      </p:sp>
      <p:sp>
        <p:nvSpPr>
          <p:cNvPr id="8" name="Shape 6"/>
          <p:cNvSpPr/>
          <p:nvPr/>
        </p:nvSpPr>
        <p:spPr>
          <a:xfrm>
            <a:off x="782479" y="5732145"/>
            <a:ext cx="4000738" cy="702945"/>
          </a:xfrm>
          <a:prstGeom prst="roundRect">
            <a:avLst>
              <a:gd name="adj" fmla="val 4840"/>
            </a:avLst>
          </a:prstGeom>
          <a:solidFill>
            <a:srgbClr val="D6F5EE"/>
          </a:solidFill>
          <a:ln/>
        </p:spPr>
      </p:sp>
      <p:sp>
        <p:nvSpPr>
          <p:cNvPr id="9" name="Text 7"/>
          <p:cNvSpPr/>
          <p:nvPr/>
        </p:nvSpPr>
        <p:spPr>
          <a:xfrm>
            <a:off x="1009293" y="5902166"/>
            <a:ext cx="35471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df.fillna(df.mean())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2806541"/>
            <a:ext cx="37574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Removing Duplicates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32928" y="338768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Identifying and removing exact duplicates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332928" y="4192786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Handling near-duplicates (fuzzy matching)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332928" y="512266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5332928" y="5740718"/>
            <a:ext cx="3978116" cy="702945"/>
          </a:xfrm>
          <a:prstGeom prst="roundRect">
            <a:avLst>
              <a:gd name="adj" fmla="val 13553"/>
            </a:avLst>
          </a:prstGeom>
          <a:solidFill>
            <a:srgbClr val="D6F5EE"/>
          </a:solidFill>
          <a:ln/>
        </p:spPr>
      </p:sp>
      <p:sp>
        <p:nvSpPr>
          <p:cNvPr id="15" name="Shape 13"/>
          <p:cNvSpPr/>
          <p:nvPr/>
        </p:nvSpPr>
        <p:spPr>
          <a:xfrm>
            <a:off x="5321618" y="5740718"/>
            <a:ext cx="4000738" cy="702945"/>
          </a:xfrm>
          <a:prstGeom prst="roundRect">
            <a:avLst>
              <a:gd name="adj" fmla="val 4840"/>
            </a:avLst>
          </a:prstGeom>
          <a:solidFill>
            <a:srgbClr val="D6F5EE"/>
          </a:solidFill>
          <a:ln/>
        </p:spPr>
      </p:sp>
      <p:sp>
        <p:nvSpPr>
          <p:cNvPr id="16" name="Text 14"/>
          <p:cNvSpPr/>
          <p:nvPr/>
        </p:nvSpPr>
        <p:spPr>
          <a:xfrm>
            <a:off x="5548432" y="5910739"/>
            <a:ext cx="35471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df.drop_duplicates()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872067" y="2806541"/>
            <a:ext cx="31244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Correcting Errors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9872067" y="338768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Identifying and correcting typos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872067" y="382988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Using regular expressions and data validation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 Correcting zip code formats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076" y="748784"/>
            <a:ext cx="7895273" cy="544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Step 2: Data Transformation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10076" y="1554956"/>
            <a:ext cx="7923848" cy="2875717"/>
          </a:xfrm>
          <a:prstGeom prst="roundRect">
            <a:avLst>
              <a:gd name="adj" fmla="val 254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92004" y="1736884"/>
            <a:ext cx="3610332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Scaling and Normalization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92004" y="2113717"/>
            <a:ext cx="7559993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Min-Max Scaling and Standardization (Z-score) improve model performance.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92004" y="2497098"/>
            <a:ext cx="7559993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792004" y="2972038"/>
            <a:ext cx="7559993" cy="540306"/>
          </a:xfrm>
          <a:prstGeom prst="roundRect">
            <a:avLst>
              <a:gd name="adj" fmla="val 13550"/>
            </a:avLst>
          </a:prstGeom>
          <a:solidFill>
            <a:srgbClr val="D6F5EE"/>
          </a:solidFill>
          <a:ln/>
        </p:spPr>
      </p:sp>
      <p:sp>
        <p:nvSpPr>
          <p:cNvPr id="9" name="Shape 6"/>
          <p:cNvSpPr/>
          <p:nvPr/>
        </p:nvSpPr>
        <p:spPr>
          <a:xfrm>
            <a:off x="783312" y="2972038"/>
            <a:ext cx="7577376" cy="540306"/>
          </a:xfrm>
          <a:prstGeom prst="roundRect">
            <a:avLst>
              <a:gd name="adj" fmla="val 4839"/>
            </a:avLst>
          </a:prstGeom>
          <a:solidFill>
            <a:srgbClr val="D6F5EE"/>
          </a:solidFill>
          <a:ln/>
        </p:spPr>
      </p:sp>
      <p:sp>
        <p:nvSpPr>
          <p:cNvPr id="10" name="Text 7"/>
          <p:cNvSpPr/>
          <p:nvPr/>
        </p:nvSpPr>
        <p:spPr>
          <a:xfrm>
            <a:off x="957620" y="3102769"/>
            <a:ext cx="722876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MinMaxScaler().fit_transform(df)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792004" y="3708440"/>
            <a:ext cx="7559993" cy="540306"/>
          </a:xfrm>
          <a:prstGeom prst="roundRect">
            <a:avLst>
              <a:gd name="adj" fmla="val 13550"/>
            </a:avLst>
          </a:prstGeom>
          <a:solidFill>
            <a:srgbClr val="D6F5EE"/>
          </a:solidFill>
          <a:ln/>
        </p:spPr>
      </p:sp>
      <p:sp>
        <p:nvSpPr>
          <p:cNvPr id="12" name="Shape 9"/>
          <p:cNvSpPr/>
          <p:nvPr/>
        </p:nvSpPr>
        <p:spPr>
          <a:xfrm>
            <a:off x="783312" y="3708440"/>
            <a:ext cx="7577376" cy="540306"/>
          </a:xfrm>
          <a:prstGeom prst="roundRect">
            <a:avLst>
              <a:gd name="adj" fmla="val 4839"/>
            </a:avLst>
          </a:prstGeom>
          <a:solidFill>
            <a:srgbClr val="D6F5EE"/>
          </a:solidFill>
          <a:ln/>
        </p:spPr>
      </p:sp>
      <p:sp>
        <p:nvSpPr>
          <p:cNvPr id="13" name="Text 10"/>
          <p:cNvSpPr/>
          <p:nvPr/>
        </p:nvSpPr>
        <p:spPr>
          <a:xfrm>
            <a:off x="957620" y="3839170"/>
            <a:ext cx="722876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StandardScaler().fit_transform(df)</a:t>
            </a:r>
            <a:endParaRPr lang="en-US" sz="1350" dirty="0"/>
          </a:p>
        </p:txBody>
      </p:sp>
      <p:sp>
        <p:nvSpPr>
          <p:cNvPr id="14" name="Shape 11"/>
          <p:cNvSpPr/>
          <p:nvPr/>
        </p:nvSpPr>
        <p:spPr>
          <a:xfrm>
            <a:off x="610076" y="4604980"/>
            <a:ext cx="7923848" cy="2875717"/>
          </a:xfrm>
          <a:prstGeom prst="roundRect">
            <a:avLst>
              <a:gd name="adj" fmla="val 254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92004" y="4786908"/>
            <a:ext cx="4302204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Encoding Categorical Variables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792004" y="5163741"/>
            <a:ext cx="7559993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One-Hot Encoding and Label Encoding convert categories into numerical data.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792004" y="5547122"/>
            <a:ext cx="7559993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</a:t>
            </a:r>
            <a:endParaRPr lang="en-US" sz="1350" dirty="0"/>
          </a:p>
        </p:txBody>
      </p:sp>
      <p:sp>
        <p:nvSpPr>
          <p:cNvPr id="18" name="Shape 15"/>
          <p:cNvSpPr/>
          <p:nvPr/>
        </p:nvSpPr>
        <p:spPr>
          <a:xfrm>
            <a:off x="792004" y="6022062"/>
            <a:ext cx="7559993" cy="540306"/>
          </a:xfrm>
          <a:prstGeom prst="roundRect">
            <a:avLst>
              <a:gd name="adj" fmla="val 13550"/>
            </a:avLst>
          </a:prstGeom>
          <a:solidFill>
            <a:srgbClr val="D6F5EE"/>
          </a:solidFill>
          <a:ln/>
        </p:spPr>
      </p:sp>
      <p:sp>
        <p:nvSpPr>
          <p:cNvPr id="19" name="Shape 16"/>
          <p:cNvSpPr/>
          <p:nvPr/>
        </p:nvSpPr>
        <p:spPr>
          <a:xfrm>
            <a:off x="783312" y="6022062"/>
            <a:ext cx="7577376" cy="540306"/>
          </a:xfrm>
          <a:prstGeom prst="roundRect">
            <a:avLst>
              <a:gd name="adj" fmla="val 4839"/>
            </a:avLst>
          </a:prstGeom>
          <a:solidFill>
            <a:srgbClr val="D6F5EE"/>
          </a:solidFill>
          <a:ln/>
        </p:spPr>
      </p:sp>
      <p:sp>
        <p:nvSpPr>
          <p:cNvPr id="20" name="Text 17"/>
          <p:cNvSpPr/>
          <p:nvPr/>
        </p:nvSpPr>
        <p:spPr>
          <a:xfrm>
            <a:off x="957620" y="6152793"/>
            <a:ext cx="722876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pd.get_dummies(df['category'])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792004" y="6758464"/>
            <a:ext cx="7559993" cy="540306"/>
          </a:xfrm>
          <a:prstGeom prst="roundRect">
            <a:avLst>
              <a:gd name="adj" fmla="val 13550"/>
            </a:avLst>
          </a:prstGeom>
          <a:solidFill>
            <a:srgbClr val="D6F5EE"/>
          </a:solidFill>
          <a:ln/>
        </p:spPr>
      </p:sp>
      <p:sp>
        <p:nvSpPr>
          <p:cNvPr id="22" name="Shape 19"/>
          <p:cNvSpPr/>
          <p:nvPr/>
        </p:nvSpPr>
        <p:spPr>
          <a:xfrm>
            <a:off x="783312" y="6758464"/>
            <a:ext cx="7577376" cy="540306"/>
          </a:xfrm>
          <a:prstGeom prst="roundRect">
            <a:avLst>
              <a:gd name="adj" fmla="val 4839"/>
            </a:avLst>
          </a:prstGeom>
          <a:solidFill>
            <a:srgbClr val="D6F5EE"/>
          </a:solidFill>
          <a:ln/>
        </p:spPr>
      </p:sp>
      <p:sp>
        <p:nvSpPr>
          <p:cNvPr id="23" name="Text 20"/>
          <p:cNvSpPr/>
          <p:nvPr/>
        </p:nvSpPr>
        <p:spPr>
          <a:xfrm>
            <a:off x="957620" y="6889194"/>
            <a:ext cx="722876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LabelEncoder().fit_transform(df['category'])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41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Step 3: Data Reduction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651879"/>
            <a:ext cx="1134070" cy="20327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78693"/>
            <a:ext cx="314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Feature Selection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69112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the most relevant features. Techniques: Univariate Selection, Feature Importance, Correlation Matrix.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684633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911447"/>
            <a:ext cx="45529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Dimensionality Reduction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40186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 features preserving information. Techniques: PCA, t-SNE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793790" y="660963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Selecting key features simplifies models and enhances interpretability. Reducing dimensions can visualize high dimensional data.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696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7474" y="3422094"/>
            <a:ext cx="13135451" cy="1334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Code Example: End-to-End Data Preprocessing in Python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47474" y="5317569"/>
            <a:ext cx="480536" cy="480536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7603" y="5357634"/>
            <a:ext cx="320278" cy="400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441490" y="5317569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Loading Data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441490" y="5779294"/>
            <a:ext cx="3542109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441490" y="6361271"/>
            <a:ext cx="3542109" cy="1003697"/>
          </a:xfrm>
          <a:prstGeom prst="roundRect">
            <a:avLst>
              <a:gd name="adj" fmla="val 8937"/>
            </a:avLst>
          </a:prstGeom>
          <a:solidFill>
            <a:srgbClr val="D6F5EE"/>
          </a:solidFill>
          <a:ln/>
        </p:spPr>
      </p:sp>
      <p:sp>
        <p:nvSpPr>
          <p:cNvPr id="9" name="Shape 6"/>
          <p:cNvSpPr/>
          <p:nvPr/>
        </p:nvSpPr>
        <p:spPr>
          <a:xfrm>
            <a:off x="1430893" y="6361271"/>
            <a:ext cx="3563303" cy="1003697"/>
          </a:xfrm>
          <a:prstGeom prst="roundRect">
            <a:avLst>
              <a:gd name="adj" fmla="val 3192"/>
            </a:avLst>
          </a:prstGeom>
          <a:solidFill>
            <a:srgbClr val="D6F5EE"/>
          </a:solidFill>
          <a:ln/>
        </p:spPr>
      </p:sp>
      <p:sp>
        <p:nvSpPr>
          <p:cNvPr id="10" name="Text 7"/>
          <p:cNvSpPr/>
          <p:nvPr/>
        </p:nvSpPr>
        <p:spPr>
          <a:xfrm>
            <a:off x="1644372" y="6521410"/>
            <a:ext cx="3136344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 = pd.read_csv('your_data.csv')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5197078" y="5317569"/>
            <a:ext cx="480536" cy="480536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277207" y="5357634"/>
            <a:ext cx="320278" cy="400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5891093" y="5317569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Applying Steps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5891093" y="5779294"/>
            <a:ext cx="3542109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Showcasing a complete pipeline using pandas and sklearn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9646682" y="5317569"/>
            <a:ext cx="480536" cy="480536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726811" y="5357634"/>
            <a:ext cx="320278" cy="400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500" dirty="0"/>
          </a:p>
        </p:txBody>
      </p:sp>
      <p:sp>
        <p:nvSpPr>
          <p:cNvPr id="17" name="Text 14"/>
          <p:cNvSpPr/>
          <p:nvPr/>
        </p:nvSpPr>
        <p:spPr>
          <a:xfrm>
            <a:off x="10340697" y="5317569"/>
            <a:ext cx="3486031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Handling Data Types</a:t>
            </a:r>
            <a:endParaRPr lang="en-US" sz="2100" dirty="0"/>
          </a:p>
        </p:txBody>
      </p:sp>
      <p:sp>
        <p:nvSpPr>
          <p:cNvPr id="18" name="Shape 15"/>
          <p:cNvSpPr/>
          <p:nvPr/>
        </p:nvSpPr>
        <p:spPr>
          <a:xfrm>
            <a:off x="10340697" y="5891451"/>
            <a:ext cx="3542109" cy="661988"/>
          </a:xfrm>
          <a:prstGeom prst="roundRect">
            <a:avLst>
              <a:gd name="adj" fmla="val 13551"/>
            </a:avLst>
          </a:prstGeom>
          <a:solidFill>
            <a:srgbClr val="D6F5EE"/>
          </a:solidFill>
          <a:ln/>
        </p:spPr>
      </p:sp>
      <p:sp>
        <p:nvSpPr>
          <p:cNvPr id="19" name="Shape 16"/>
          <p:cNvSpPr/>
          <p:nvPr/>
        </p:nvSpPr>
        <p:spPr>
          <a:xfrm>
            <a:off x="10330101" y="5891451"/>
            <a:ext cx="3563303" cy="661988"/>
          </a:xfrm>
          <a:prstGeom prst="roundRect">
            <a:avLst>
              <a:gd name="adj" fmla="val 4839"/>
            </a:avLst>
          </a:prstGeom>
          <a:solidFill>
            <a:srgbClr val="D6F5EE"/>
          </a:solidFill>
          <a:ln/>
        </p:spPr>
      </p:sp>
      <p:sp>
        <p:nvSpPr>
          <p:cNvPr id="20" name="Text 17"/>
          <p:cNvSpPr/>
          <p:nvPr/>
        </p:nvSpPr>
        <p:spPr>
          <a:xfrm>
            <a:off x="10543580" y="6051590"/>
            <a:ext cx="3136344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df.select_dtypes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10340697" y="6793706"/>
            <a:ext cx="3542109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selecting and processing different datatypes.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5903" y="621506"/>
            <a:ext cx="7564993" cy="2114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Advanced Techniques: Handling Outliers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903" y="3074313"/>
            <a:ext cx="563880" cy="5638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75903" y="3863697"/>
            <a:ext cx="341459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Identifying Outliers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75903" y="4351377"/>
            <a:ext cx="3613309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Box plots, scatter plots, and z-scores can help.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7469" y="3074313"/>
            <a:ext cx="563880" cy="56388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7469" y="3863697"/>
            <a:ext cx="3613428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Dealing with Outliers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7469" y="4703802"/>
            <a:ext cx="3613428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Trimming, capping, or transformation can be used.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6275903" y="5679519"/>
            <a:ext cx="75649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Outliers can skew results. Use</a:t>
            </a:r>
            <a:endParaRPr lang="en-US" sz="1750" dirty="0"/>
          </a:p>
        </p:txBody>
      </p:sp>
      <p:sp>
        <p:nvSpPr>
          <p:cNvPr id="11" name="Shape 6"/>
          <p:cNvSpPr/>
          <p:nvPr/>
        </p:nvSpPr>
        <p:spPr>
          <a:xfrm>
            <a:off x="6275903" y="6294239"/>
            <a:ext cx="7564993" cy="699135"/>
          </a:xfrm>
          <a:prstGeom prst="roundRect">
            <a:avLst>
              <a:gd name="adj" fmla="val 13551"/>
            </a:avLst>
          </a:prstGeom>
          <a:solidFill>
            <a:srgbClr val="D6F5EE"/>
          </a:solidFill>
          <a:ln/>
        </p:spPr>
      </p:sp>
      <p:sp>
        <p:nvSpPr>
          <p:cNvPr id="12" name="Shape 7"/>
          <p:cNvSpPr/>
          <p:nvPr/>
        </p:nvSpPr>
        <p:spPr>
          <a:xfrm>
            <a:off x="6264712" y="6294239"/>
            <a:ext cx="7587377" cy="699135"/>
          </a:xfrm>
          <a:prstGeom prst="roundRect">
            <a:avLst>
              <a:gd name="adj" fmla="val 4840"/>
            </a:avLst>
          </a:prstGeom>
          <a:solidFill>
            <a:srgbClr val="D6F5EE"/>
          </a:solidFill>
          <a:ln/>
        </p:spPr>
      </p:sp>
      <p:sp>
        <p:nvSpPr>
          <p:cNvPr id="13" name="Text 8"/>
          <p:cNvSpPr/>
          <p:nvPr/>
        </p:nvSpPr>
        <p:spPr>
          <a:xfrm>
            <a:off x="6490216" y="6463308"/>
            <a:ext cx="7136368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highlight>
                  <a:srgbClr val="D6F5E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np.clip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6275903" y="7247096"/>
            <a:ext cx="756499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cap outliers.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3791"/>
            <a:ext cx="6718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Libraries and Tools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02731"/>
            <a:ext cx="7556421" cy="2692003"/>
          </a:xfrm>
          <a:prstGeom prst="roundRect">
            <a:avLst>
              <a:gd name="adj" fmla="val 353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81035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95406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95406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pandas, scikit-learn, numpy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46067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360437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60437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dplyr, caret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110990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425469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Cloud Platforms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254698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AWS SageMaker, Google Cloud AI Platform, Azure Machine Learning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93790" y="574988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These tools provide powerful functionalities for data preprocessing. Cloud platforms offer scalable environments.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7100"/>
            <a:ext cx="109092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Best Practices and 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196483"/>
            <a:ext cx="4120753" cy="226814"/>
          </a:xfrm>
          <a:prstGeom prst="roundRect">
            <a:avLst>
              <a:gd name="adj" fmla="val 420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93790" y="5763458"/>
            <a:ext cx="39657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Understand Your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253877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 describe() and explore the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54704" y="4856202"/>
            <a:ext cx="4120872" cy="226814"/>
          </a:xfrm>
          <a:prstGeom prst="roundRect">
            <a:avLst>
              <a:gd name="adj" fmla="val 420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54704" y="5423178"/>
            <a:ext cx="29864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Document Steps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4704" y="5913596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 comments to your code.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715738" y="4516041"/>
            <a:ext cx="4120872" cy="226814"/>
          </a:xfrm>
          <a:prstGeom prst="roundRect">
            <a:avLst>
              <a:gd name="adj" fmla="val 420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15738" y="5083016"/>
            <a:ext cx="33726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Iterative Approach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5738" y="5573435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Test techniques and find the best model.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72348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Iterative testing and checks ensure data quality. Preprocessing is essential for data-driven models.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2025-03-20T11:20:36Z</dcterms:created>
  <dcterms:modified xsi:type="dcterms:W3CDTF">2025-03-20T11:20:36Z</dcterms:modified>
</cp:coreProperties>
</file>